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Feng Ding@RAS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c4a51b49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c4a51b4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设备模板(定义设备属性和访问方式)和设备实例（CRD）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云端通过DeviceController进行设备的管理和状态同步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devicetwin上面对接edgehub，下面对接eventbus相当于对接mqtt，device定义了哪些设备，twin定义了设备的状态期望，communication做上下通信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apper（协议转换）设计是一个adapter模式，转化为mqtt消息进行统一的通信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c4a51b49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c4a51b49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云端同步设备状态到边缘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设备同步状态上报的云端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4a51b49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c4a51b4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客户端嵌入式代理，独立的服务注册中心，</a:t>
            </a:r>
            <a:r>
              <a:rPr lang="en">
                <a:highlight>
                  <a:srgbClr val="FFFFFF"/>
                </a:highlight>
              </a:rPr>
              <a:t>服务启动时自动注册到注册中心并定期报心跳，客户端代理则发现服务并做负载均衡（语言栈相关）</a:t>
            </a:r>
            <a:endParaRPr/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Netflix开源的Eureka，阿里开源的Dubb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主机独立进程代理，消费者应用共用代理，实现服务发现和负载均衡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边车模式，</a:t>
            </a: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代理除了负责服务发现和负载均衡，还负责动态路由、容错限流、监控度量和安全日志等功能，这些功能是具体业务无关的，属于跨横切面关注点(Cross-Cutting Concerns)范畴。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控制面板，数据面板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服务之间通过代理发现和调用目标服务，形成服务之间的一种网络状依赖关系，控制面板则可以配置这种依赖调用关系，也可以调拨路由流量。</a:t>
            </a:r>
            <a:endParaRPr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c55d4721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c55d4721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解决和中心云断连情况下，如何做服务发现和服务通信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metaManager把service、endpoint从数据库里取出来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listener监听流量，resolver进行域名解析，dispatcher进行转发流量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c4a51b49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c4a51b49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 container对</a:t>
            </a:r>
            <a:r>
              <a:rPr lang="en"/>
              <a:t>流量做个劫持，将流量转发给edgemesh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边车</a:t>
            </a:r>
            <a:r>
              <a:rPr lang="en"/>
              <a:t>模式，是给每个pod配置一个container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c55d4721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c55d4721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c4a51b49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c4a51b49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c4a51b49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c4a51b49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c4a51b49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c4a51b49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c4a51b49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c4a51b49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achyderm，所有处理的数据都被存储和版本化，可以方便对记入版本的数据进行回滚和重新执行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实现了可再生的pipeline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c37db58b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c37db58b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c4a51b49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c4a51b49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c55d47217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c55d47217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分离关注点，解耦业务逻辑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c55d47217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c55d47217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分离关注点，解耦业务逻辑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Task-oriented, 每个node是一个独立的container，独立的计算单元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通过消息驱动进行调度和流控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c55d47217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c55d47217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perator sidecar来做协议的统一，逻辑实现的代码只需要通过sdk接入，无需关注通信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Task-oriented,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[差异]：每个node是一个独立的container，独立的计算单元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通过消息驱动进行调度和流控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c55d47217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c55d47217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c57a091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c57a091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c37db58b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c37db58b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网络边缘设备的数据增长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带宽、能耗不能满足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CDN，AR/VR，automatic driving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边缘计算的近场计算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c4a51b49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c4a51b49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业务本地自治性，保障业务的可用性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c4a51b49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c4a51b49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c37db58b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c37db58b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实现思想：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边缘是云的延伸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云-边双向通信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云-边松耦合：去中心化，边缘之间相互感知；边缘自治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边缘节点异构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c4a51b49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c4a51b49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为了本地自治，本地有元数据持久化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为了设备管理，有设备孪生的概念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c4a51b4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c4a51b4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EdgeController，边缘节点的管理，应用状态元数据的云边协同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DeviceController，设备管理，设备状态元数据协同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MetaManager，离线自治能力，元数据本地持久化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Edged，轻量化实现Pod生命周期管理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DeviceTwin，设备状态到云端同步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EventBus，mqtt的客户端，设备访问中的适配器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ServiceBus，http client，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c4a51b49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c4a51b49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Upstream Controller</a:t>
            </a:r>
            <a:r>
              <a:rPr lang="en"/>
              <a:t>用于上报上行数据，通过edge端接受node、pod的状态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Downstream Controller是kubeedge不同的地方，k8s中是通过apiserver的listwatch获取事件变更，因为kubeedge采取ws上的消息来进行云边协同，通过</a:t>
            </a:r>
            <a:r>
              <a:rPr lang="en"/>
              <a:t>Downstream Controller进行消息协议的转换（这里只会下发node所需要的信息，而不是全量的），定时通过Downstream Controller及时同步云上的信息。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收到消息先持久化，然后再转发数据。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云边断开，边缘节点重启的情况下，edged和devicetwin从数据库中读取元数据，业务可恢复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（questions：一个节点断开，另外节点没有断开，会不会影响类似service的问题）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lucidchart.com/documents/edit/d7a38807-4481-4dc2-96d1-9bc4c4c8d765/0?callback=close&amp;name=slides&amp;callback_type=back&amp;v=1225&amp;s=720" TargetMode="External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lucidchart.com/documents/edit/fc276c62-bb7e-4c7a-894f-5b12f5f7fc5e/0?callback=close&amp;name=slides&amp;callback_type=back&amp;v=681&amp;s=720" TargetMode="External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cs.kubeedge.io/en/latest/modules/kubeedge.html" TargetMode="External"/><Relationship Id="rId4" Type="http://schemas.openxmlformats.org/officeDocument/2006/relationships/hyperlink" Target="https://cicoe-pilot.org/publications/works_2019-wms-exploration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Computing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OnPrem Infra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Feng Ding @ RAS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729450" y="59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Management - </a:t>
            </a:r>
            <a:r>
              <a:rPr lang="en"/>
              <a:t>Device Twin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75" y="1373300"/>
            <a:ext cx="5096627" cy="340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8427" y="1752250"/>
            <a:ext cx="3671799" cy="264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729450" y="59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Management - </a:t>
            </a:r>
            <a:r>
              <a:rPr lang="en"/>
              <a:t>Status Sync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400" y="2620625"/>
            <a:ext cx="5004387" cy="24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450" y="1308625"/>
            <a:ext cx="4935399" cy="26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729450" y="59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Discovery</a:t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50" y="1324800"/>
            <a:ext cx="3306976" cy="35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8425" y="2430250"/>
            <a:ext cx="5006049" cy="271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 rotWithShape="1">
          <a:blip r:embed="rId5">
            <a:alphaModFix/>
          </a:blip>
          <a:srcRect b="0" l="13971" r="0" t="13837"/>
          <a:stretch/>
        </p:blipFill>
        <p:spPr>
          <a:xfrm>
            <a:off x="7433575" y="2407250"/>
            <a:ext cx="1432925" cy="7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6586" y="0"/>
            <a:ext cx="3409726" cy="240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729450" y="59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Discovery - EdgeMesh</a:t>
            </a:r>
            <a:endParaRPr/>
          </a:p>
        </p:txBody>
      </p:sp>
      <p:grpSp>
        <p:nvGrpSpPr>
          <p:cNvPr id="174" name="Google Shape;174;p25"/>
          <p:cNvGrpSpPr/>
          <p:nvPr/>
        </p:nvGrpSpPr>
        <p:grpSpPr>
          <a:xfrm>
            <a:off x="1183950" y="1262150"/>
            <a:ext cx="6314736" cy="3708750"/>
            <a:chOff x="1305225" y="1262150"/>
            <a:chExt cx="6314736" cy="3708750"/>
          </a:xfrm>
        </p:grpSpPr>
        <p:pic>
          <p:nvPicPr>
            <p:cNvPr id="175" name="Google Shape;175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8150" y="1262150"/>
              <a:ext cx="4991811" cy="370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05225" y="3509025"/>
              <a:ext cx="1254225" cy="1461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729450" y="594750"/>
            <a:ext cx="8075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Discovery - Differences with ServiceMesh</a:t>
            </a:r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3182675"/>
            <a:ext cx="4660223" cy="20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145" y="3090775"/>
            <a:ext cx="3787356" cy="205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 rotWithShape="1">
          <a:blip r:embed="rId5">
            <a:alphaModFix/>
          </a:blip>
          <a:srcRect b="9432" l="0" r="0" t="7683"/>
          <a:stretch/>
        </p:blipFill>
        <p:spPr>
          <a:xfrm>
            <a:off x="1817913" y="1182062"/>
            <a:ext cx="5976024" cy="19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0" y="1311050"/>
            <a:ext cx="15741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EdgeMesh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0" y="2769650"/>
            <a:ext cx="17523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Service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Mesh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729450" y="59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pic>
        <p:nvPicPr>
          <p:cNvPr id="192" name="Google Shape;192;p2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450" y="432075"/>
            <a:ext cx="4476600" cy="461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624650" y="2098725"/>
            <a:ext cx="3259800" cy="1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Smart Building/Park:</a:t>
            </a:r>
            <a:br>
              <a:rPr b="1" lang="en">
                <a:latin typeface="Raleway"/>
                <a:ea typeface="Raleway"/>
                <a:cs typeface="Raleway"/>
                <a:sym typeface="Raleway"/>
              </a:rPr>
            </a:br>
            <a:r>
              <a:rPr b="1" lang="en">
                <a:latin typeface="Raleway"/>
                <a:ea typeface="Raleway"/>
                <a:cs typeface="Raleway"/>
                <a:sym typeface="Raleway"/>
              </a:rPr>
              <a:t>Face Detecting</a:t>
            </a:r>
            <a:br>
              <a:rPr b="1" lang="en">
                <a:latin typeface="Raleway"/>
                <a:ea typeface="Raleway"/>
                <a:cs typeface="Raleway"/>
                <a:sym typeface="Raleway"/>
              </a:rPr>
            </a:br>
            <a:r>
              <a:rPr b="1" lang="en">
                <a:latin typeface="Raleway"/>
                <a:ea typeface="Raleway"/>
                <a:cs typeface="Raleway"/>
                <a:sym typeface="Raleway"/>
              </a:rPr>
              <a:t>Pedestrian Flow Detecting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CDN:</a:t>
            </a:r>
            <a:br>
              <a:rPr b="1" lang="en">
                <a:latin typeface="Raleway"/>
                <a:ea typeface="Raleway"/>
                <a:cs typeface="Raleway"/>
                <a:sym typeface="Raleway"/>
              </a:rPr>
            </a:br>
            <a:r>
              <a:rPr b="1" lang="en">
                <a:latin typeface="Raleway"/>
                <a:ea typeface="Raleway"/>
                <a:cs typeface="Raleway"/>
                <a:sym typeface="Raleway"/>
              </a:rPr>
              <a:t>Video Rendering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Industrial Internet: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Model Pull/Model Inference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Smart Car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729450" y="59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Hierarchy</a:t>
            </a:r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475" y="1263375"/>
            <a:ext cx="5967049" cy="37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729450" y="59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ML/AI Platform </a:t>
            </a:r>
            <a:endParaRPr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300" y="1129950"/>
            <a:ext cx="3905798" cy="364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838" y="2781750"/>
            <a:ext cx="5096274" cy="20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438" y="1355800"/>
            <a:ext cx="4910016" cy="1381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729450" y="59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Kubernetes ML &amp; DL Landscape</a:t>
            </a:r>
            <a:r>
              <a:rPr lang="en"/>
              <a:t> </a:t>
            </a:r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250" y="1322775"/>
            <a:ext cx="6684251" cy="37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729450" y="59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Management System</a:t>
            </a:r>
            <a:endParaRPr/>
          </a:p>
        </p:txBody>
      </p:sp>
      <p:sp>
        <p:nvSpPr>
          <p:cNvPr id="219" name="Google Shape;219;p31"/>
          <p:cNvSpPr txBox="1"/>
          <p:nvPr/>
        </p:nvSpPr>
        <p:spPr>
          <a:xfrm>
            <a:off x="1303775" y="1360825"/>
            <a:ext cx="1946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Task-oriented WMS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5548975" y="1360825"/>
            <a:ext cx="1946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Data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-oriented WMS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857525" y="1794225"/>
            <a:ext cx="3259800" cy="16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DAG: </a:t>
            </a:r>
            <a:br>
              <a:rPr b="1" lang="en">
                <a:latin typeface="Raleway"/>
                <a:ea typeface="Raleway"/>
                <a:cs typeface="Raleway"/>
                <a:sym typeface="Raleway"/>
              </a:rPr>
            </a:br>
            <a:r>
              <a:rPr b="1" lang="en">
                <a:latin typeface="Raleway"/>
                <a:ea typeface="Raleway"/>
                <a:cs typeface="Raleway"/>
                <a:sym typeface="Raleway"/>
              </a:rPr>
              <a:t>node-&gt;computational task</a:t>
            </a:r>
            <a:br>
              <a:rPr b="1" lang="en">
                <a:latin typeface="Raleway"/>
                <a:ea typeface="Raleway"/>
                <a:cs typeface="Raleway"/>
                <a:sym typeface="Raleway"/>
              </a:rPr>
            </a:br>
            <a:r>
              <a:rPr b="1" lang="en">
                <a:latin typeface="Raleway"/>
                <a:ea typeface="Raleway"/>
                <a:cs typeface="Raleway"/>
                <a:sym typeface="Raleway"/>
              </a:rPr>
              <a:t>edge-&gt;task dependencies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Scheduling strategies, data management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Solutions: Pegasus, Makeflow, Airflow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5057125" y="1794225"/>
            <a:ext cx="3360900" cy="16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DAG: </a:t>
            </a:r>
            <a:br>
              <a:rPr b="1" lang="en">
                <a:latin typeface="Raleway"/>
                <a:ea typeface="Raleway"/>
                <a:cs typeface="Raleway"/>
                <a:sym typeface="Raleway"/>
              </a:rPr>
            </a:br>
            <a:r>
              <a:rPr b="1" lang="en">
                <a:latin typeface="Raleway"/>
                <a:ea typeface="Raleway"/>
                <a:cs typeface="Raleway"/>
                <a:sym typeface="Raleway"/>
              </a:rPr>
              <a:t>node-&gt;data repository</a:t>
            </a:r>
            <a:br>
              <a:rPr b="1" lang="en">
                <a:latin typeface="Raleway"/>
                <a:ea typeface="Raleway"/>
                <a:cs typeface="Raleway"/>
                <a:sym typeface="Raleway"/>
              </a:rPr>
            </a:br>
            <a:r>
              <a:rPr b="1" lang="en">
                <a:latin typeface="Raleway"/>
                <a:ea typeface="Raleway"/>
                <a:cs typeface="Raleway"/>
                <a:sym typeface="Raleway"/>
              </a:rPr>
              <a:t>edge-&gt;computational tasks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Better data provenance &amp; versioning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Reproducible data pipelines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Solutions: Pachyderm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375" y="3408525"/>
            <a:ext cx="3977501" cy="17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550" y="3639212"/>
            <a:ext cx="4258876" cy="12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7650" y="607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8313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Edge Computing Concepts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KubeEdge (Architecture, Device Management, Service Discovery)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Workflow Management Systems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Use-cases &amp; 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Outlook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729450" y="59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Use-Cases</a:t>
            </a:r>
            <a:endParaRPr/>
          </a:p>
        </p:txBody>
      </p:sp>
      <p:sp>
        <p:nvSpPr>
          <p:cNvPr id="230" name="Google Shape;230;p32"/>
          <p:cNvSpPr/>
          <p:nvPr/>
        </p:nvSpPr>
        <p:spPr>
          <a:xfrm>
            <a:off x="1628013" y="1475950"/>
            <a:ext cx="1893600" cy="843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Images Collector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[Source]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1" name="Google Shape;231;p32"/>
          <p:cNvSpPr/>
          <p:nvPr/>
        </p:nvSpPr>
        <p:spPr>
          <a:xfrm>
            <a:off x="4468213" y="1475950"/>
            <a:ext cx="1893600" cy="8430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Model Serving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[Transformer]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2" name="Google Shape;232;p32"/>
          <p:cNvSpPr/>
          <p:nvPr/>
        </p:nvSpPr>
        <p:spPr>
          <a:xfrm>
            <a:off x="7137388" y="1475950"/>
            <a:ext cx="1893600" cy="843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Result Collector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[Sink]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3" name="Google Shape;233;p32"/>
          <p:cNvCxnSpPr>
            <a:stCxn id="230" idx="3"/>
            <a:endCxn id="231" idx="1"/>
          </p:cNvCxnSpPr>
          <p:nvPr/>
        </p:nvCxnSpPr>
        <p:spPr>
          <a:xfrm>
            <a:off x="3521613" y="1897450"/>
            <a:ext cx="9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32"/>
          <p:cNvCxnSpPr>
            <a:stCxn id="231" idx="3"/>
            <a:endCxn id="232" idx="1"/>
          </p:cNvCxnSpPr>
          <p:nvPr/>
        </p:nvCxnSpPr>
        <p:spPr>
          <a:xfrm>
            <a:off x="6361813" y="1897450"/>
            <a:ext cx="77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32"/>
          <p:cNvSpPr txBox="1"/>
          <p:nvPr/>
        </p:nvSpPr>
        <p:spPr>
          <a:xfrm>
            <a:off x="3125" y="1686000"/>
            <a:ext cx="1624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People Counting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187925" y="3318675"/>
            <a:ext cx="1255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Visual Localization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575" y="2471350"/>
            <a:ext cx="6097625" cy="27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/>
        </p:nvSpPr>
        <p:spPr>
          <a:xfrm>
            <a:off x="1980975" y="4136200"/>
            <a:ext cx="11877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[Source]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3401025" y="4136200"/>
            <a:ext cx="11877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[Copier]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4871375" y="3027600"/>
            <a:ext cx="13896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[Transformer]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1" name="Google Shape;241;p32"/>
          <p:cNvSpPr txBox="1"/>
          <p:nvPr/>
        </p:nvSpPr>
        <p:spPr>
          <a:xfrm>
            <a:off x="7490350" y="4062300"/>
            <a:ext cx="11877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[Merger]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2" name="Google Shape;242;p32"/>
          <p:cNvSpPr txBox="1"/>
          <p:nvPr/>
        </p:nvSpPr>
        <p:spPr>
          <a:xfrm>
            <a:off x="4871375" y="4705850"/>
            <a:ext cx="13896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[Transformer]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729450" y="59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Use-Cases</a:t>
            </a:r>
            <a:endParaRPr/>
          </a:p>
        </p:txBody>
      </p:sp>
      <p:grpSp>
        <p:nvGrpSpPr>
          <p:cNvPr id="248" name="Google Shape;248;p33"/>
          <p:cNvGrpSpPr/>
          <p:nvPr/>
        </p:nvGrpSpPr>
        <p:grpSpPr>
          <a:xfrm>
            <a:off x="1628013" y="1475950"/>
            <a:ext cx="7402975" cy="843000"/>
            <a:chOff x="1628013" y="1475950"/>
            <a:chExt cx="7402975" cy="843000"/>
          </a:xfrm>
        </p:grpSpPr>
        <p:sp>
          <p:nvSpPr>
            <p:cNvPr id="249" name="Google Shape;249;p33"/>
            <p:cNvSpPr/>
            <p:nvPr/>
          </p:nvSpPr>
          <p:spPr>
            <a:xfrm>
              <a:off x="1628013" y="1475950"/>
              <a:ext cx="1893600" cy="8430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aleway"/>
                  <a:ea typeface="Raleway"/>
                  <a:cs typeface="Raleway"/>
                  <a:sym typeface="Raleway"/>
                </a:rPr>
                <a:t>Images Collector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aleway"/>
                  <a:ea typeface="Raleway"/>
                  <a:cs typeface="Raleway"/>
                  <a:sym typeface="Raleway"/>
                </a:rPr>
                <a:t>[Source]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0" name="Google Shape;250;p33"/>
            <p:cNvSpPr/>
            <p:nvPr/>
          </p:nvSpPr>
          <p:spPr>
            <a:xfrm>
              <a:off x="4468213" y="1475950"/>
              <a:ext cx="1893600" cy="843000"/>
            </a:xfrm>
            <a:prstGeom prst="rect">
              <a:avLst/>
            </a:prstGeom>
            <a:solidFill>
              <a:srgbClr val="FFE59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aleway"/>
                  <a:ea typeface="Raleway"/>
                  <a:cs typeface="Raleway"/>
                  <a:sym typeface="Raleway"/>
                </a:rPr>
                <a:t>Model Serving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aleway"/>
                  <a:ea typeface="Raleway"/>
                  <a:cs typeface="Raleway"/>
                  <a:sym typeface="Raleway"/>
                </a:rPr>
                <a:t>[Transformer]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7137388" y="1475950"/>
              <a:ext cx="1893600" cy="8430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aleway"/>
                  <a:ea typeface="Raleway"/>
                  <a:cs typeface="Raleway"/>
                  <a:sym typeface="Raleway"/>
                </a:rPr>
                <a:t>Result Collector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aleway"/>
                  <a:ea typeface="Raleway"/>
                  <a:cs typeface="Raleway"/>
                  <a:sym typeface="Raleway"/>
                </a:rPr>
                <a:t>[Sink]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252" name="Google Shape;252;p33"/>
            <p:cNvCxnSpPr>
              <a:stCxn id="249" idx="3"/>
              <a:endCxn id="250" idx="1"/>
            </p:cNvCxnSpPr>
            <p:nvPr/>
          </p:nvCxnSpPr>
          <p:spPr>
            <a:xfrm>
              <a:off x="3521613" y="1897450"/>
              <a:ext cx="946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3" name="Google Shape;253;p33"/>
            <p:cNvCxnSpPr>
              <a:stCxn id="250" idx="3"/>
              <a:endCxn id="251" idx="1"/>
            </p:cNvCxnSpPr>
            <p:nvPr/>
          </p:nvCxnSpPr>
          <p:spPr>
            <a:xfrm>
              <a:off x="6361813" y="1897450"/>
              <a:ext cx="775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54" name="Google Shape;254;p33"/>
          <p:cNvSpPr txBox="1"/>
          <p:nvPr/>
        </p:nvSpPr>
        <p:spPr>
          <a:xfrm>
            <a:off x="3125" y="1686000"/>
            <a:ext cx="1624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People Counting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5" name="Google Shape;255;p33"/>
          <p:cNvSpPr txBox="1"/>
          <p:nvPr/>
        </p:nvSpPr>
        <p:spPr>
          <a:xfrm>
            <a:off x="187925" y="3318675"/>
            <a:ext cx="1255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Visual Localization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575" y="2471350"/>
            <a:ext cx="6097625" cy="27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1980975" y="4136200"/>
            <a:ext cx="11877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[Source]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3401025" y="4136200"/>
            <a:ext cx="11877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[Copier]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4849875" y="3017500"/>
            <a:ext cx="1387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[Transformer]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4779850" y="4692275"/>
            <a:ext cx="1528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[Transformer]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7490350" y="4062300"/>
            <a:ext cx="11877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[Merger]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2" name="Google Shape;262;p33"/>
          <p:cNvSpPr/>
          <p:nvPr/>
        </p:nvSpPr>
        <p:spPr>
          <a:xfrm>
            <a:off x="3323100" y="1612700"/>
            <a:ext cx="415500" cy="4764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Verdana"/>
                <a:ea typeface="Verdana"/>
                <a:cs typeface="Verdana"/>
                <a:sym typeface="Verdana"/>
              </a:rPr>
              <a:t>O0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3" name="Google Shape;263;p33"/>
          <p:cNvSpPr/>
          <p:nvPr/>
        </p:nvSpPr>
        <p:spPr>
          <a:xfrm>
            <a:off x="4281850" y="1612700"/>
            <a:ext cx="415500" cy="4764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Verdana"/>
                <a:ea typeface="Verdana"/>
                <a:cs typeface="Verdana"/>
                <a:sym typeface="Verdana"/>
              </a:rPr>
              <a:t>I1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160025" y="1612700"/>
            <a:ext cx="415500" cy="4764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Verdana"/>
                <a:ea typeface="Verdana"/>
                <a:cs typeface="Verdana"/>
                <a:sym typeface="Verdana"/>
              </a:rPr>
              <a:t>O1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5" name="Google Shape;265;p33"/>
          <p:cNvSpPr/>
          <p:nvPr/>
        </p:nvSpPr>
        <p:spPr>
          <a:xfrm>
            <a:off x="6959950" y="1612700"/>
            <a:ext cx="415500" cy="4764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Verdana"/>
                <a:ea typeface="Verdana"/>
                <a:cs typeface="Verdana"/>
                <a:sym typeface="Verdana"/>
              </a:rPr>
              <a:t>I2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6" name="Google Shape;266;p33"/>
          <p:cNvSpPr/>
          <p:nvPr/>
        </p:nvSpPr>
        <p:spPr>
          <a:xfrm>
            <a:off x="2753175" y="3512200"/>
            <a:ext cx="415500" cy="4764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Verdana"/>
                <a:ea typeface="Verdana"/>
                <a:cs typeface="Verdana"/>
                <a:sym typeface="Verdana"/>
              </a:rPr>
              <a:t>O0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7" name="Google Shape;267;p33"/>
          <p:cNvSpPr/>
          <p:nvPr/>
        </p:nvSpPr>
        <p:spPr>
          <a:xfrm>
            <a:off x="3401025" y="3512200"/>
            <a:ext cx="415500" cy="4764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Verdana"/>
                <a:ea typeface="Verdana"/>
                <a:cs typeface="Verdana"/>
                <a:sym typeface="Verdana"/>
              </a:rPr>
              <a:t>I1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33"/>
          <p:cNvSpPr/>
          <p:nvPr/>
        </p:nvSpPr>
        <p:spPr>
          <a:xfrm>
            <a:off x="4281850" y="3786750"/>
            <a:ext cx="498000" cy="4764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Verdana"/>
                <a:ea typeface="Verdana"/>
                <a:cs typeface="Verdana"/>
                <a:sym typeface="Verdana"/>
              </a:rPr>
              <a:t>O11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9" name="Google Shape;269;p33"/>
          <p:cNvSpPr/>
          <p:nvPr/>
        </p:nvSpPr>
        <p:spPr>
          <a:xfrm>
            <a:off x="4281850" y="3218325"/>
            <a:ext cx="498000" cy="4764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Verdana"/>
                <a:ea typeface="Verdana"/>
                <a:cs typeface="Verdana"/>
                <a:sym typeface="Verdana"/>
              </a:rPr>
              <a:t>O10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0" name="Google Shape;270;p33"/>
          <p:cNvSpPr/>
          <p:nvPr/>
        </p:nvSpPr>
        <p:spPr>
          <a:xfrm>
            <a:off x="4697350" y="2672913"/>
            <a:ext cx="415500" cy="4764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Verdana"/>
                <a:ea typeface="Verdana"/>
                <a:cs typeface="Verdana"/>
                <a:sym typeface="Verdana"/>
              </a:rPr>
              <a:t>I2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1" name="Google Shape;271;p33"/>
          <p:cNvSpPr/>
          <p:nvPr/>
        </p:nvSpPr>
        <p:spPr>
          <a:xfrm>
            <a:off x="5981925" y="2672913"/>
            <a:ext cx="415500" cy="4764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Verdana"/>
                <a:ea typeface="Verdana"/>
                <a:cs typeface="Verdana"/>
                <a:sym typeface="Verdana"/>
              </a:rPr>
              <a:t>O</a:t>
            </a:r>
            <a:r>
              <a:rPr b="1" lang="en" sz="1000">
                <a:latin typeface="Verdana"/>
                <a:ea typeface="Verdana"/>
                <a:cs typeface="Verdana"/>
                <a:sym typeface="Verdana"/>
              </a:rPr>
              <a:t>2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2" name="Google Shape;272;p33"/>
          <p:cNvSpPr/>
          <p:nvPr/>
        </p:nvSpPr>
        <p:spPr>
          <a:xfrm>
            <a:off x="4697350" y="4355163"/>
            <a:ext cx="415500" cy="4764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Verdana"/>
                <a:ea typeface="Verdana"/>
                <a:cs typeface="Verdana"/>
                <a:sym typeface="Verdana"/>
              </a:rPr>
              <a:t>I3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3" name="Google Shape;273;p33"/>
          <p:cNvSpPr/>
          <p:nvPr/>
        </p:nvSpPr>
        <p:spPr>
          <a:xfrm>
            <a:off x="5981925" y="4332288"/>
            <a:ext cx="415500" cy="4764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Verdana"/>
                <a:ea typeface="Verdana"/>
                <a:cs typeface="Verdana"/>
                <a:sym typeface="Verdana"/>
              </a:rPr>
              <a:t>O3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4" name="Google Shape;274;p33"/>
          <p:cNvSpPr/>
          <p:nvPr/>
        </p:nvSpPr>
        <p:spPr>
          <a:xfrm>
            <a:off x="7266500" y="4017300"/>
            <a:ext cx="498000" cy="4764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Verdana"/>
                <a:ea typeface="Verdana"/>
                <a:cs typeface="Verdana"/>
                <a:sym typeface="Verdana"/>
              </a:rPr>
              <a:t>I41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5" name="Google Shape;275;p33"/>
          <p:cNvSpPr/>
          <p:nvPr/>
        </p:nvSpPr>
        <p:spPr>
          <a:xfrm>
            <a:off x="7266500" y="3035800"/>
            <a:ext cx="498000" cy="4764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Verdana"/>
                <a:ea typeface="Verdana"/>
                <a:cs typeface="Verdana"/>
                <a:sym typeface="Verdana"/>
              </a:rPr>
              <a:t>I40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6" name="Google Shape;276;p33"/>
          <p:cNvSpPr/>
          <p:nvPr/>
        </p:nvSpPr>
        <p:spPr>
          <a:xfrm>
            <a:off x="7876450" y="3512188"/>
            <a:ext cx="415500" cy="4764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Verdana"/>
                <a:ea typeface="Verdana"/>
                <a:cs typeface="Verdana"/>
                <a:sym typeface="Verdana"/>
              </a:rPr>
              <a:t>O4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729450" y="59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</a:t>
            </a:r>
            <a:r>
              <a:rPr lang="en"/>
              <a:t>Operator</a:t>
            </a: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00" y="1557238"/>
            <a:ext cx="2791976" cy="238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650" y="1400386"/>
            <a:ext cx="1602700" cy="269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6050" y="1238450"/>
            <a:ext cx="2717175" cy="30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4"/>
          <p:cNvSpPr txBox="1"/>
          <p:nvPr/>
        </p:nvSpPr>
        <p:spPr>
          <a:xfrm>
            <a:off x="807049" y="4471900"/>
            <a:ext cx="16026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-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Copier Pattern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3690399" y="4471900"/>
            <a:ext cx="16026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-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Filter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Pattern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6671724" y="4471900"/>
            <a:ext cx="16026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-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Merger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 Pattern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title"/>
          </p:nvPr>
        </p:nvSpPr>
        <p:spPr>
          <a:xfrm>
            <a:off x="729450" y="59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 Sidecar</a:t>
            </a:r>
            <a:endParaRPr/>
          </a:p>
        </p:txBody>
      </p:sp>
      <p:sp>
        <p:nvSpPr>
          <p:cNvPr id="293" name="Google Shape;293;p35"/>
          <p:cNvSpPr/>
          <p:nvPr/>
        </p:nvSpPr>
        <p:spPr>
          <a:xfrm>
            <a:off x="570625" y="3775150"/>
            <a:ext cx="5265648" cy="1172880"/>
          </a:xfrm>
          <a:prstGeom prst="cloud">
            <a:avLst/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Publisher/</a:t>
            </a:r>
            <a:r>
              <a:rPr b="1" lang="en"/>
              <a:t>Subscriber Infrastructure</a:t>
            </a:r>
            <a:endParaRPr b="1"/>
          </a:p>
        </p:txBody>
      </p:sp>
      <p:sp>
        <p:nvSpPr>
          <p:cNvPr id="294" name="Google Shape;294;p35"/>
          <p:cNvSpPr/>
          <p:nvPr/>
        </p:nvSpPr>
        <p:spPr>
          <a:xfrm>
            <a:off x="6304125" y="3518550"/>
            <a:ext cx="1527150" cy="1478300"/>
          </a:xfrm>
          <a:prstGeom prst="flowChartMagneticDisk">
            <a:avLst/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Repository</a:t>
            </a:r>
            <a:endParaRPr b="1"/>
          </a:p>
        </p:txBody>
      </p:sp>
      <p:sp>
        <p:nvSpPr>
          <p:cNvPr id="295" name="Google Shape;295;p35"/>
          <p:cNvSpPr/>
          <p:nvPr/>
        </p:nvSpPr>
        <p:spPr>
          <a:xfrm>
            <a:off x="2941050" y="2040138"/>
            <a:ext cx="3261900" cy="1478400"/>
          </a:xfrm>
          <a:prstGeom prst="plus">
            <a:avLst>
              <a:gd fmla="val 25000" name="adj"/>
            </a:avLst>
          </a:prstGeom>
          <a:solidFill>
            <a:srgbClr val="F4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Operator Sidecar (SDK)</a:t>
            </a:r>
            <a:endParaRPr b="1"/>
          </a:p>
        </p:txBody>
      </p:sp>
      <p:sp>
        <p:nvSpPr>
          <p:cNvPr id="296" name="Google Shape;296;p35"/>
          <p:cNvSpPr/>
          <p:nvPr/>
        </p:nvSpPr>
        <p:spPr>
          <a:xfrm>
            <a:off x="3126000" y="1313225"/>
            <a:ext cx="2895600" cy="910200"/>
          </a:xfrm>
          <a:prstGeom prst="parallelogram">
            <a:avLst>
              <a:gd fmla="val 25000" name="adj"/>
            </a:avLst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Computational Unit</a:t>
            </a:r>
            <a:endParaRPr b="1"/>
          </a:p>
        </p:txBody>
      </p:sp>
      <p:sp>
        <p:nvSpPr>
          <p:cNvPr id="297" name="Google Shape;297;p35"/>
          <p:cNvSpPr/>
          <p:nvPr/>
        </p:nvSpPr>
        <p:spPr>
          <a:xfrm flipH="1">
            <a:off x="6866175" y="1129950"/>
            <a:ext cx="1991400" cy="1478400"/>
          </a:xfrm>
          <a:prstGeom prst="flowChartMagneticTap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5"/>
          <p:cNvPicPr preferRelativeResize="0"/>
          <p:nvPr/>
        </p:nvPicPr>
        <p:blipFill rotWithShape="1">
          <a:blip r:embed="rId3">
            <a:alphaModFix/>
          </a:blip>
          <a:srcRect b="0" l="13971" r="0" t="13837"/>
          <a:stretch/>
        </p:blipFill>
        <p:spPr>
          <a:xfrm>
            <a:off x="7145412" y="1529975"/>
            <a:ext cx="1432925" cy="74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35"/>
          <p:cNvCxnSpPr>
            <a:endCxn id="295" idx="1"/>
          </p:cNvCxnSpPr>
          <p:nvPr/>
        </p:nvCxnSpPr>
        <p:spPr>
          <a:xfrm flipH="1" rot="10800000">
            <a:off x="2015850" y="2779338"/>
            <a:ext cx="925200" cy="10569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35"/>
          <p:cNvSpPr txBox="1"/>
          <p:nvPr/>
        </p:nvSpPr>
        <p:spPr>
          <a:xfrm>
            <a:off x="1223450" y="3078350"/>
            <a:ext cx="13362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Invoking Msg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01" name="Google Shape;301;p35"/>
          <p:cNvCxnSpPr/>
          <p:nvPr/>
        </p:nvCxnSpPr>
        <p:spPr>
          <a:xfrm flipH="1">
            <a:off x="5510925" y="3164925"/>
            <a:ext cx="538800" cy="8328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35"/>
          <p:cNvCxnSpPr/>
          <p:nvPr/>
        </p:nvCxnSpPr>
        <p:spPr>
          <a:xfrm rot="10800000">
            <a:off x="5523050" y="2185263"/>
            <a:ext cx="1160700" cy="13938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03" name="Google Shape;303;p35"/>
          <p:cNvSpPr txBox="1"/>
          <p:nvPr/>
        </p:nvSpPr>
        <p:spPr>
          <a:xfrm>
            <a:off x="4673025" y="3400875"/>
            <a:ext cx="16311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Responsive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 Msg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5"/>
          <p:cNvSpPr txBox="1"/>
          <p:nvPr/>
        </p:nvSpPr>
        <p:spPr>
          <a:xfrm>
            <a:off x="6304125" y="2779350"/>
            <a:ext cx="16311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Get data entity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5" name="Google Shape;305;p35"/>
          <p:cNvGrpSpPr/>
          <p:nvPr/>
        </p:nvGrpSpPr>
        <p:grpSpPr>
          <a:xfrm>
            <a:off x="343400" y="1848925"/>
            <a:ext cx="2216250" cy="722825"/>
            <a:chOff x="909750" y="1688700"/>
            <a:chExt cx="2216250" cy="722825"/>
          </a:xfrm>
        </p:grpSpPr>
        <p:cxnSp>
          <p:nvCxnSpPr>
            <p:cNvPr id="306" name="Google Shape;306;p35"/>
            <p:cNvCxnSpPr/>
            <p:nvPr/>
          </p:nvCxnSpPr>
          <p:spPr>
            <a:xfrm flipH="1" rot="10800000">
              <a:off x="915900" y="1874738"/>
              <a:ext cx="873900" cy="300"/>
            </a:xfrm>
            <a:prstGeom prst="straightConnector1">
              <a:avLst/>
            </a:prstGeom>
            <a:noFill/>
            <a:ln cap="flat" cmpd="sng" w="2857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7" name="Google Shape;307;p35"/>
            <p:cNvCxnSpPr/>
            <p:nvPr/>
          </p:nvCxnSpPr>
          <p:spPr>
            <a:xfrm flipH="1" rot="10800000">
              <a:off x="909750" y="2223413"/>
              <a:ext cx="886200" cy="15300"/>
            </a:xfrm>
            <a:prstGeom prst="straightConnector1">
              <a:avLst/>
            </a:prstGeom>
            <a:noFill/>
            <a:ln cap="flat" cmpd="sng" w="28575">
              <a:solidFill>
                <a:srgbClr val="999999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sp>
          <p:nvSpPr>
            <p:cNvPr id="308" name="Google Shape;308;p35"/>
            <p:cNvSpPr txBox="1"/>
            <p:nvPr/>
          </p:nvSpPr>
          <p:spPr>
            <a:xfrm>
              <a:off x="1789800" y="1688700"/>
              <a:ext cx="1336200" cy="36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aleway"/>
                  <a:ea typeface="Raleway"/>
                  <a:cs typeface="Raleway"/>
                  <a:sym typeface="Raleway"/>
                </a:rPr>
                <a:t>Control flow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9" name="Google Shape;309;p35"/>
            <p:cNvSpPr txBox="1"/>
            <p:nvPr/>
          </p:nvSpPr>
          <p:spPr>
            <a:xfrm>
              <a:off x="1789800" y="2050625"/>
              <a:ext cx="1336200" cy="36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aleway"/>
                  <a:ea typeface="Raleway"/>
                  <a:cs typeface="Raleway"/>
                  <a:sym typeface="Raleway"/>
                </a:rPr>
                <a:t>Data</a:t>
              </a:r>
              <a:r>
                <a:rPr b="1" lang="en">
                  <a:latin typeface="Raleway"/>
                  <a:ea typeface="Raleway"/>
                  <a:cs typeface="Raleway"/>
                  <a:sym typeface="Raleway"/>
                </a:rPr>
                <a:t> flow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>
            <p:ph type="title"/>
          </p:nvPr>
        </p:nvSpPr>
        <p:spPr>
          <a:xfrm>
            <a:off x="729450" y="59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 Sidecar</a:t>
            </a:r>
            <a:endParaRPr/>
          </a:p>
        </p:txBody>
      </p:sp>
      <p:pic>
        <p:nvPicPr>
          <p:cNvPr id="315" name="Google Shape;315;p3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875" y="1279575"/>
            <a:ext cx="6409825" cy="371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/>
          <p:nvPr>
            <p:ph type="title"/>
          </p:nvPr>
        </p:nvSpPr>
        <p:spPr>
          <a:xfrm>
            <a:off x="729450" y="59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21" name="Google Shape;321;p37"/>
          <p:cNvSpPr txBox="1"/>
          <p:nvPr/>
        </p:nvSpPr>
        <p:spPr>
          <a:xfrm>
            <a:off x="797250" y="2006450"/>
            <a:ext cx="7553100" cy="18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KubeEdge Official Document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  <a:hlinkClick r:id="rId4"/>
              </a:rPr>
              <a:t>Mitchell, Ryan, et al. "Exploration of Workflow Management Systems Emerging Features from Users Perspectives."</a:t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Twiml, The Definitive Guide to Machine Learning Platform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Twiml, Kubernetes for Machine Learning, Deep Learning &amp; AI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59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Computing Concepts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75" y="1282350"/>
            <a:ext cx="8060853" cy="370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59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Computing Concepts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3343050" y="2602913"/>
            <a:ext cx="2135700" cy="67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Edge Computing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1428675" y="1630650"/>
            <a:ext cx="2135700" cy="672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Low Latency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5357700" y="1630650"/>
            <a:ext cx="2377800" cy="672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Bandwidth Optimization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1428675" y="3575175"/>
            <a:ext cx="2135700" cy="672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Autonomy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5478750" y="3575175"/>
            <a:ext cx="2135700" cy="672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Privacy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59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Hierarchy</a:t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1899750" y="4153175"/>
            <a:ext cx="4779600" cy="677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Physical Resources &amp; Networking</a:t>
            </a:r>
            <a:endParaRPr b="1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1899750" y="3254650"/>
            <a:ext cx="4779600" cy="6771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Computing Infrastructures (K8s, Kubeedge)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1899750" y="2356125"/>
            <a:ext cx="4779600" cy="6771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Workflow Management Systems (WMSs)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1899750" y="1457600"/>
            <a:ext cx="4779600" cy="677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Applications &amp; Use-cases</a:t>
            </a:r>
            <a:endParaRPr b="1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59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KubeEdge Architecture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550" y="1292475"/>
            <a:ext cx="7296893" cy="370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59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KubeEdge vs K8s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33913"/>
            <a:ext cx="4322901" cy="33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25" y="1433925"/>
            <a:ext cx="4267199" cy="34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29450" y="59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KubeEdge - Key Components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50" y="1279150"/>
            <a:ext cx="3714742" cy="370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300" y="1279150"/>
            <a:ext cx="5066710" cy="370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729450" y="594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KubeEdge - Local Autonomy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025" y="1319475"/>
            <a:ext cx="4449974" cy="363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6589"/>
            <a:ext cx="4627376" cy="295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